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90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hyperlink" Target="Github%20Link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UniMate – AI University Assistant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AI-powered PDF Q&amp;A with Gemini and FAISS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Manav Thakkar- 22AIML055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Ansh Trivedi – 22AIML056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2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28093" y="2893734"/>
            <a:ext cx="6533555" cy="122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US" sz="765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3505233" y="5276255"/>
            <a:ext cx="6533555" cy="2108393"/>
          </a:xfrm>
          <a:prstGeom prst="roundRect">
            <a:avLst>
              <a:gd name="adj" fmla="val 1668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528093" y="5325764"/>
            <a:ext cx="6487835" cy="532967"/>
          </a:xfrm>
          <a:prstGeom prst="roundRect">
            <a:avLst>
              <a:gd name="adj" fmla="val 321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385" y="5409009"/>
            <a:ext cx="293132" cy="3663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23475" y="6080760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GitHub Repository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723787" y="6355316"/>
            <a:ext cx="6187033" cy="647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Access the complete source code and documentation: </a:t>
            </a:r>
          </a:p>
          <a:p>
            <a:pPr>
              <a:lnSpc>
                <a:spcPts val="2450"/>
              </a:lnSpc>
            </a:pPr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file"/>
              </a:rPr>
              <a:t>UniMate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file"/>
              </a:rPr>
              <a:t>-AI-University-</a:t>
            </a:r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file"/>
              </a:rPr>
              <a:t>Assistant.git</a:t>
            </a: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595983" y="5894112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630760" y="6347043"/>
            <a:ext cx="609719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70C08B-DF32-D2F8-80D5-728FA758A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7552" y="7652028"/>
            <a:ext cx="1781424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Problem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Time Wasted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Students spend hours manually searching through lengthy PDFs for specific information.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Limited Search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0604" y="5469850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Traditional keyword-based search misses semantic context, leading to incomplete answers.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5309949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EFD5FA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Our Solution: UniMate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7234" y="1739979"/>
            <a:ext cx="3116699" cy="389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EFD5FA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Simple Process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7234" y="2363272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Light" pitchFamily="34" charset="-122"/>
                <a:cs typeface="Times New Roman" panose="02020603050405020304" pitchFamily="18" charset="0"/>
              </a:rPr>
              <a:t>01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27234" y="2693551"/>
            <a:ext cx="3747492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7234" y="2843093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Upload PDFs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27234" y="3375422"/>
            <a:ext cx="374749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Drag and drop your documents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682490" y="2363272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Light" pitchFamily="34" charset="-122"/>
                <a:cs typeface="Times New Roman" panose="02020603050405020304" pitchFamily="18" charset="0"/>
              </a:rPr>
              <a:t>02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682490" y="2693551"/>
            <a:ext cx="3747492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682490" y="2843093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Ask Questions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682490" y="3375422"/>
            <a:ext cx="374749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Natural language queries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27234" y="4071342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Light" pitchFamily="34" charset="-122"/>
                <a:cs typeface="Times New Roman" panose="02020603050405020304" pitchFamily="18" charset="0"/>
              </a:rPr>
              <a:t>03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27234" y="4401622"/>
            <a:ext cx="7702748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27234" y="4551164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Get Answers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27234" y="5083493"/>
            <a:ext cx="770274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Precise, well-formatted responses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70" y="1765935"/>
            <a:ext cx="4966097" cy="496609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944570" y="6965752"/>
            <a:ext cx="4966097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DC4C4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Retrieval-Augmented Generation (RAG)</a:t>
            </a:r>
            <a:r>
              <a:rPr lang="en-US" sz="160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ensures answers are grounded in your documents.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D617B1-F514-D137-760F-42A7D097E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8976" y="7772336"/>
            <a:ext cx="1781424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System Architecture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PDF Upload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Streamlit UI for document input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Text Processing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PyMuPDF extraction with paragraph-aware chunking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Hybrid Retrieval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FAISS + BM25 with cross-encoder re-ranking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Answer Generation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Gemini 2.5 Flash with page citations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8B660D-0002-6402-B013-71953864C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8976" y="7677681"/>
            <a:ext cx="1781424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Core Features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024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Multi-PDF Support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Upload multiple documents for unified search and retrieval across all files.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4024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Hybrid Search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Combines semantic understanding with lexical matching for comprehensive results.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Smart Citations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Answers include inline page references for easy verification and follow-up.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Chat History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Persistent conversation history with topic management across sessions.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5F3CF5-3364-A609-E967-B8D28F4B9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3918" y="7656784"/>
            <a:ext cx="1781424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311" y="456009"/>
            <a:ext cx="4145518" cy="518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EFD5FA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Tech Stack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80311" y="1409343"/>
            <a:ext cx="6532602" cy="1067276"/>
          </a:xfrm>
          <a:prstGeom prst="roundRect">
            <a:avLst>
              <a:gd name="adj" fmla="val 2331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68906" y="1597938"/>
            <a:ext cx="2072759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Frontend/UI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8906" y="2022753"/>
            <a:ext cx="615541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Streamlit for clean, interactive interface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80311" y="2642354"/>
            <a:ext cx="6532602" cy="1067276"/>
          </a:xfrm>
          <a:prstGeom prst="roundRect">
            <a:avLst>
              <a:gd name="adj" fmla="val 2331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8906" y="2830949"/>
            <a:ext cx="2072759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Backend Processing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8906" y="3255764"/>
            <a:ext cx="615541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Python, FAISS, BM25 for retrieval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80311" y="3875365"/>
            <a:ext cx="6532602" cy="1067276"/>
          </a:xfrm>
          <a:prstGeom prst="roundRect">
            <a:avLst>
              <a:gd name="adj" fmla="val 2331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8906" y="4063960"/>
            <a:ext cx="2072759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AI Models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8906" y="4488775"/>
            <a:ext cx="615541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Google Gemini API for embeddings and generation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27" y="797659"/>
            <a:ext cx="6532602" cy="653260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25107" y="8128397"/>
            <a:ext cx="65326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Storage:</a:t>
            </a:r>
            <a:r>
              <a:rPr lang="en-US" sz="130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JSON for history, FAISS for vector store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25107" y="8542853"/>
            <a:ext cx="65326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PDF Parsing:</a:t>
            </a:r>
            <a:r>
              <a:rPr lang="en-US" sz="130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PyMuPDF for text extraction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73B3A7-2EBA-9B52-D1F5-44B1A006C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8976" y="7677681"/>
            <a:ext cx="1781424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Demo Highlights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5341" y="209645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60012" y="233636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694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Document Upload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94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Upload PDFs → "Document Processed </a:t>
            </a:r>
            <a:r>
              <a:rPr lang="en-US" sz="1750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✅</a:t>
            </a: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"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60012" y="372117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6694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Document Query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694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Ask specific question → Answer with page citations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General Query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694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"Who is PM of India?" → High-quality fallback answer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760012" y="64908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4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6694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History Access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6694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View previous Q&amp;A organized by topics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78C38E-0EDE-90EB-DB09-2528F552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3917" y="7746738"/>
            <a:ext cx="1781424" cy="457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CB01BB-AF7B-6D11-60EC-E1CC70FE4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" y="313052"/>
            <a:ext cx="6009707" cy="25328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7F58825-3B6F-5087-B730-BC1940263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38" y="3027641"/>
            <a:ext cx="6024291" cy="22005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FDF2D34-528E-E5B9-92B2-3FE14CF4D5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0067"/>
          <a:stretch>
            <a:fillRect/>
          </a:stretch>
        </p:blipFill>
        <p:spPr>
          <a:xfrm>
            <a:off x="-3538" y="5263472"/>
            <a:ext cx="6024291" cy="28120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58347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Challenges Overcome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38113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Hybrid Integration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Successfully combined FAISS and BM25 for improved retrieval accuracy.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8548" y="200548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655362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238113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Query Handling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Gracefully managing both document-based and general knowledge queries.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" y="518505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Persistent History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Maintaining chat history and topics across user sessions.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528" y="518505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UI Design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Creating an intuitive, student-friendly interface for seamless interaction.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8131E2-661E-FA89-E3A8-7724ACA34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9085" y="7772336"/>
            <a:ext cx="1781424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5971699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Results &amp; Future Vision</a:t>
            </a:r>
            <a:endParaRPr lang="en-US" sz="4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3515320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DC4C4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Current Achievements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0098" y="2507456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Fully functional student-friendly RAG application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0098" y="2942034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Efficient hybrid retrieval system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0098" y="3376613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Persistent chat history with topic management.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80098" y="3811191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Production-ready modular architecture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0098" y="4390668"/>
            <a:ext cx="3448050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8C7FF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Future Enhancements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80098" y="5031462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Cloud deployment (Streamlit Cloud)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80098" y="5466040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OCR support for scanned PDFs and images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80098" y="5900618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Multi-language query capabilities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80098" y="6335197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Personalized user dashboards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1C4F1-BD87-72DE-D67A-68D1DAF6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976" y="7772336"/>
            <a:ext cx="1781424" cy="45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20EE17-BC34-8F92-54D3-BF84EF4A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667" y="1309450"/>
            <a:ext cx="7953347" cy="58814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391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Ansh Trivedi</cp:lastModifiedBy>
  <cp:revision>3</cp:revision>
  <dcterms:created xsi:type="dcterms:W3CDTF">2025-09-21T10:35:24Z</dcterms:created>
  <dcterms:modified xsi:type="dcterms:W3CDTF">2025-09-21T11:05:13Z</dcterms:modified>
</cp:coreProperties>
</file>